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51206400" cy="384048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11955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25693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39431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53169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68690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3082429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596165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4109906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3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3131FF"/>
    <a:srgbClr val="EAEFF5"/>
    <a:srgbClr val="FFFFFF"/>
    <a:srgbClr val="293C5A"/>
    <a:srgbClr val="000099"/>
    <a:srgbClr val="FF0000"/>
    <a:srgbClr val="5D568A"/>
    <a:srgbClr val="EDCDB9"/>
    <a:srgbClr val="1C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825" autoAdjust="0"/>
  </p:normalViewPr>
  <p:slideViewPr>
    <p:cSldViewPr>
      <p:cViewPr>
        <p:scale>
          <a:sx n="18" d="100"/>
          <a:sy n="18" d="100"/>
        </p:scale>
        <p:origin x="380" y="24"/>
      </p:cViewPr>
      <p:guideLst>
        <p:guide orient="horz" pos="11635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955" y="1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r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65150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955" y="8865150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r" defTabSz="919414">
              <a:defRPr sz="1100"/>
            </a:lvl1pPr>
          </a:lstStyle>
          <a:p>
            <a:pPr>
              <a:defRPr/>
            </a:pPr>
            <a:fld id="{28BFA943-B1F5-412E-9369-86EC4E78C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49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285237"/>
            <a:ext cx="38404800" cy="13370560"/>
          </a:xfrm>
        </p:spPr>
        <p:txBody>
          <a:bodyPr anchor="b"/>
          <a:lstStyle>
            <a:lvl1pPr algn="ctr"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0171417"/>
            <a:ext cx="38404800" cy="9272267"/>
          </a:xfrm>
        </p:spPr>
        <p:txBody>
          <a:bodyPr/>
          <a:lstStyle>
            <a:lvl1pPr marL="0" indent="0" algn="ctr">
              <a:buNone/>
              <a:defRPr sz="8638"/>
            </a:lvl1pPr>
            <a:lvl2pPr marL="1645888" indent="0" algn="ctr">
              <a:buNone/>
              <a:defRPr sz="7200"/>
            </a:lvl2pPr>
            <a:lvl3pPr marL="3291778" indent="0" algn="ctr">
              <a:buNone/>
              <a:defRPr sz="6480"/>
            </a:lvl3pPr>
            <a:lvl4pPr marL="4937665" indent="0" algn="ctr">
              <a:buNone/>
              <a:defRPr sz="5760"/>
            </a:lvl4pPr>
            <a:lvl5pPr marL="6583552" indent="0" algn="ctr">
              <a:buNone/>
              <a:defRPr sz="5760"/>
            </a:lvl5pPr>
            <a:lvl6pPr marL="8229441" indent="0" algn="ctr">
              <a:buNone/>
              <a:defRPr sz="5760"/>
            </a:lvl6pPr>
            <a:lvl7pPr marL="9875328" indent="0" algn="ctr">
              <a:buNone/>
              <a:defRPr sz="5760"/>
            </a:lvl7pPr>
            <a:lvl8pPr marL="11521217" indent="0" algn="ctr">
              <a:buNone/>
              <a:defRPr sz="5760"/>
            </a:lvl8pPr>
            <a:lvl9pPr marL="13167106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06F87-7896-4457-B15E-5A01FDC886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0CF6E-5F52-4124-8E71-5258AB6623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044705"/>
            <a:ext cx="1104138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044705"/>
            <a:ext cx="3248406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92DB8C-ADF4-49FD-825E-5FF4C194F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A29C1-6185-4D6B-857A-C8B98A5016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9574540"/>
            <a:ext cx="44165520" cy="15975328"/>
          </a:xfrm>
        </p:spPr>
        <p:txBody>
          <a:bodyPr anchor="b"/>
          <a:lstStyle>
            <a:lvl1pPr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5700999"/>
            <a:ext cx="44165520" cy="8401048"/>
          </a:xfrm>
        </p:spPr>
        <p:txBody>
          <a:bodyPr/>
          <a:lstStyle>
            <a:lvl1pPr marL="0" indent="0">
              <a:buNone/>
              <a:defRPr sz="8638">
                <a:solidFill>
                  <a:schemeClr val="tx1">
                    <a:tint val="75000"/>
                  </a:schemeClr>
                </a:solidFill>
              </a:defRPr>
            </a:lvl1pPr>
            <a:lvl2pPr marL="1645888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778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665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552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441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328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217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106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954FE-3D58-4205-B243-861F4BFAF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534F9D-0A49-46EC-994A-6350D2FBD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044707"/>
            <a:ext cx="44165520" cy="7423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414515"/>
            <a:ext cx="21662705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028421"/>
            <a:ext cx="2166270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4" y="9414515"/>
            <a:ext cx="21769390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4" y="14028421"/>
            <a:ext cx="2176939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443F7-337B-4539-A1B8-6CF339EE1A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39489-7EEA-458A-B593-61043AA56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2201-D8E2-4EA5-B353-B2619EFF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38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9631C-1AB1-43F9-BB4D-29339EE913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 marL="0" indent="0">
              <a:buNone/>
              <a:defRPr sz="11520"/>
            </a:lvl1pPr>
            <a:lvl2pPr marL="1645888" indent="0">
              <a:buNone/>
              <a:defRPr sz="10080"/>
            </a:lvl2pPr>
            <a:lvl3pPr marL="3291778" indent="0">
              <a:buNone/>
              <a:defRPr sz="8638"/>
            </a:lvl3pPr>
            <a:lvl4pPr marL="4937665" indent="0">
              <a:buNone/>
              <a:defRPr sz="7200"/>
            </a:lvl4pPr>
            <a:lvl5pPr marL="6583552" indent="0">
              <a:buNone/>
              <a:defRPr sz="7200"/>
            </a:lvl5pPr>
            <a:lvl6pPr marL="8229441" indent="0">
              <a:buNone/>
              <a:defRPr sz="7200"/>
            </a:lvl6pPr>
            <a:lvl7pPr marL="9875328" indent="0">
              <a:buNone/>
              <a:defRPr sz="7200"/>
            </a:lvl7pPr>
            <a:lvl8pPr marL="11521217" indent="0">
              <a:buNone/>
              <a:defRPr sz="7200"/>
            </a:lvl8pPr>
            <a:lvl9pPr marL="13167106" indent="0">
              <a:buNone/>
              <a:defRPr sz="7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AC0F8-C000-4096-8C95-9234CB7A77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044707"/>
            <a:ext cx="441655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223501"/>
            <a:ext cx="441655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5595567"/>
            <a:ext cx="172821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D577F9-D52B-4CD3-B5D7-F3D269AE4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778" rtl="0" eaLnBrk="1" latinLnBrk="0" hangingPunct="1">
        <a:lnSpc>
          <a:spcPct val="90000"/>
        </a:lnSpc>
        <a:spcBef>
          <a:spcPct val="0"/>
        </a:spcBef>
        <a:buNone/>
        <a:defRPr sz="158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45" indent="-822945" algn="l" defTabSz="3291778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3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38" kern="1200">
          <a:solidFill>
            <a:schemeClr val="tx1"/>
          </a:solidFill>
          <a:latin typeface="+mn-lt"/>
          <a:ea typeface="+mn-ea"/>
          <a:cs typeface="+mn-cs"/>
        </a:defRPr>
      </a:lvl2pPr>
      <a:lvl3pPr marL="4114721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60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496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384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273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16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04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88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77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665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552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441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32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217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106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59">
            <a:extLst>
              <a:ext uri="{FF2B5EF4-FFF2-40B4-BE49-F238E27FC236}">
                <a16:creationId xmlns:a16="http://schemas.microsoft.com/office/drawing/2014/main" id="{368D96EF-D833-4D87-A39C-A7C1091F2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t="7089" r="4803" b="49079"/>
          <a:stretch/>
        </p:blipFill>
        <p:spPr>
          <a:xfrm>
            <a:off x="25895440" y="33466884"/>
            <a:ext cx="9125977" cy="43405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4B6216-4B15-4ABB-BD20-6124F303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r="2143" b="8081"/>
          <a:stretch/>
        </p:blipFill>
        <p:spPr>
          <a:xfrm>
            <a:off x="26700468" y="11338648"/>
            <a:ext cx="7345105" cy="13075775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27A6CD50-921B-455A-AC6F-3EC2503D4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9" r="33594" b="25108"/>
          <a:stretch/>
        </p:blipFill>
        <p:spPr>
          <a:xfrm>
            <a:off x="426787" y="22585643"/>
            <a:ext cx="15575318" cy="78014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0282" y="259103"/>
            <a:ext cx="49125836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instantaneous velocity of a Brownian particle in an optical tweezer to measure changes in mass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2572" y="4092616"/>
            <a:ext cx="4146125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Gabriel H. Alvarez*, Julia E. Orenstein, Lichung Ha, Diney S. Ether Jr., Mark G. Raizen</a:t>
            </a:r>
          </a:p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Austin, Austin, TX (*Stanford University, Stanford, CA)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6492379"/>
            <a:ext cx="5120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8914" y="16184903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4875971" y="711188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Canceling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34889646" y="25968876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Observing Ice Nucleation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929978" y="33977077"/>
            <a:ext cx="15504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 et al., Measurement of the instantaneous velocity of  a Brownian particle.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328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1673 (2010).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Li, Ph.D. thesis, University of Texas at Austin,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Kheifets et al., Observation of Brownian Motion in Liquids at Short Times: Instantaneous Velocity and Memory Loss.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1493 (2014).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Mo et al., Testing the Maxwell-Boltzmann distribution using Brownian particles.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Express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1888 (2015).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34875971" y="3282680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040282" y="8187681"/>
                <a:ext cx="14924549" cy="854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short time scales, a Brownian particle behaves ballistically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optically-trapped microsphere obeys the equipartition theorem and its velocity in any dimension follows the Maxwell-Boltzmann distribution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2,4</a:t>
                </a:r>
              </a:p>
              <a:p>
                <a:pPr lvl="2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l-GR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1" i="1" smtClean="0">
                                      <a:solidFill>
                                        <a:srgbClr val="BF57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l-GR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3/2</m:t>
                          </m:r>
                        </m:sup>
                      </m:s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4400" b="1" i="1" smtClean="0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we can fit a measured distribution to its theoretical counterpart and extract the mass of the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Goal: quick, precise mass measurements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But, how short of a time scale can we push to before losing accuracy in our fitting?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82" y="8187681"/>
                <a:ext cx="14924549" cy="8545866"/>
              </a:xfrm>
              <a:prstGeom prst="rect">
                <a:avLst/>
              </a:prstGeom>
              <a:blipFill>
                <a:blip r:embed="rId5"/>
                <a:stretch>
                  <a:fillRect l="-1511"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506A225A-B506-4DD9-B5AD-81550189DB0E}"/>
              </a:ext>
            </a:extLst>
          </p:cNvPr>
          <p:cNvSpPr/>
          <p:nvPr/>
        </p:nvSpPr>
        <p:spPr>
          <a:xfrm>
            <a:off x="743921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B5D7967-FA3C-4252-82B2-5803D2E5AF92}"/>
              </a:ext>
            </a:extLst>
          </p:cNvPr>
          <p:cNvSpPr/>
          <p:nvPr/>
        </p:nvSpPr>
        <p:spPr>
          <a:xfrm>
            <a:off x="17830800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</a:p>
        </p:txBody>
      </p:sp>
      <p:pic>
        <p:nvPicPr>
          <p:cNvPr id="1028" name="Picture 4" descr="Image result for university of texas logo">
            <a:extLst>
              <a:ext uri="{FF2B5EF4-FFF2-40B4-BE49-F238E27FC236}">
                <a16:creationId xmlns:a16="http://schemas.microsoft.com/office/drawing/2014/main" id="{51EED664-3004-4390-9D1E-92668A01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01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university of texas logo">
            <a:extLst>
              <a:ext uri="{FF2B5EF4-FFF2-40B4-BE49-F238E27FC236}">
                <a16:creationId xmlns:a16="http://schemas.microsoft.com/office/drawing/2014/main" id="{B700EBC9-F450-46E3-AAF0-669222A2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015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C4E0ED-94B2-4984-9D11-19E3FB7E8785}"/>
              </a:ext>
            </a:extLst>
          </p:cNvPr>
          <p:cNvSpPr txBox="1"/>
          <p:nvPr/>
        </p:nvSpPr>
        <p:spPr>
          <a:xfrm>
            <a:off x="445613" y="30191554"/>
            <a:ext cx="16038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 microspheres (shown below) applied to glass coverslip with Q-tip, launched from ultrasonic piezoelectric shaker into tweezer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24FF63-B2A9-4F26-A2B0-865A6E2DEA12}"/>
              </a:ext>
            </a:extLst>
          </p:cNvPr>
          <p:cNvSpPr txBox="1"/>
          <p:nvPr/>
        </p:nvSpPr>
        <p:spPr>
          <a:xfrm>
            <a:off x="17446408" y="20208229"/>
            <a:ext cx="91626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 for histogram is chosen to match the rms magnitude of noise</a:t>
            </a:r>
            <a:r>
              <a:rPr lang="en-US" sz="4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Root-mean-square value of noise is 0.09mm/s, so we have 4.5Å resolution in 5us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to noise ratio: approx. 24dB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05B8C9-9A9A-4CE1-99A2-8ADFD3A05ADB}"/>
              </a:ext>
            </a:extLst>
          </p:cNvPr>
          <p:cNvSpPr txBox="1"/>
          <p:nvPr/>
        </p:nvSpPr>
        <p:spPr>
          <a:xfrm>
            <a:off x="24926389" y="8280930"/>
            <a:ext cx="84946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aligning the tweezers with a 5um pinhole, we are able to trap beads, ranging from 3.17um to 6.10um in diameter, indefinitely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8973" y="17373620"/>
            <a:ext cx="1603891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Counter-propagating dual-beam optical tweezer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orthogonally-polarized NIR (1064nm) beams used for trapping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AOM shifts the frequency of one beam to prevent standing wave from forming in the trap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red (632nm) laser used for illumination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trapping beam split by D-shaped mirror, used for detection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photodetector measures displacements of bead in 1D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 camera monitors light scattered by bead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EEFE58-25F7-4343-B958-2577CBCAB9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4199" r="16793" b="12371"/>
          <a:stretch/>
        </p:blipFill>
        <p:spPr>
          <a:xfrm>
            <a:off x="1694612" y="31904382"/>
            <a:ext cx="6043013" cy="6043013"/>
          </a:xfrm>
          <a:prstGeom prst="ellipse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F27145-CAA6-46A0-AD03-799D830F00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36081" r="43556" b="42310"/>
          <a:stretch/>
        </p:blipFill>
        <p:spPr>
          <a:xfrm>
            <a:off x="9042649" y="31904382"/>
            <a:ext cx="6043013" cy="6043013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79E5BD4-1CBF-4B61-98EA-66D5213FD0C5}"/>
              </a:ext>
            </a:extLst>
          </p:cNvPr>
          <p:cNvSpPr txBox="1"/>
          <p:nvPr/>
        </p:nvSpPr>
        <p:spPr>
          <a:xfrm>
            <a:off x="6001994" y="35438875"/>
            <a:ext cx="709633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495C49-48AB-4F64-804A-0B86FE316376}"/>
              </a:ext>
            </a:extLst>
          </p:cNvPr>
          <p:cNvCxnSpPr>
            <a:cxnSpLocks/>
            <a:endCxn id="58" idx="0"/>
          </p:cNvCxnSpPr>
          <p:nvPr/>
        </p:nvCxnSpPr>
        <p:spPr>
          <a:xfrm flipV="1">
            <a:off x="3877019" y="31904382"/>
            <a:ext cx="8187137" cy="1264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CEE129-6852-4EA9-9E3C-A97DD8B545B8}"/>
              </a:ext>
            </a:extLst>
          </p:cNvPr>
          <p:cNvSpPr txBox="1"/>
          <p:nvPr/>
        </p:nvSpPr>
        <p:spPr>
          <a:xfrm>
            <a:off x="3511263" y="34103785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9654A9-8EDA-47B4-868D-D8B742A0B185}"/>
              </a:ext>
            </a:extLst>
          </p:cNvPr>
          <p:cNvCxnSpPr>
            <a:cxnSpLocks/>
            <a:endCxn id="58" idx="4"/>
          </p:cNvCxnSpPr>
          <p:nvPr/>
        </p:nvCxnSpPr>
        <p:spPr>
          <a:xfrm>
            <a:off x="3511263" y="35956790"/>
            <a:ext cx="8552893" cy="1990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3C6C0F9-3895-486B-981D-96C98BE0778A}"/>
              </a:ext>
            </a:extLst>
          </p:cNvPr>
          <p:cNvSpPr txBox="1"/>
          <p:nvPr/>
        </p:nvSpPr>
        <p:spPr>
          <a:xfrm>
            <a:off x="10790082" y="32913369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06257C-E79E-4661-91D3-CD39301BB306}"/>
              </a:ext>
            </a:extLst>
          </p:cNvPr>
          <p:cNvSpPr txBox="1"/>
          <p:nvPr/>
        </p:nvSpPr>
        <p:spPr>
          <a:xfrm>
            <a:off x="17446409" y="13258865"/>
            <a:ext cx="889024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rate: 10MHz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factor </a:t>
            </a:r>
            <a:r>
              <a:rPr lang="el-G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converts voltage across PD to positional data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S/N ratio, we average several positional values before obtaining instantaneous velocities and plotting their distribution against the model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5us corresponds to 50 points included in average</a:t>
            </a: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78C6D093-2754-EA4B-A5F2-72363E794966}"/>
              </a:ext>
            </a:extLst>
          </p:cNvPr>
          <p:cNvSpPr txBox="1"/>
          <p:nvPr/>
        </p:nvSpPr>
        <p:spPr>
          <a:xfrm>
            <a:off x="34929978" y="27066154"/>
            <a:ext cx="1604269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take mass measurements in quick succession to observe a particle’s mass as it changes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silica particle will act as a nucleation point, onto which we will blow cold humid 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ice forms, we expect to observe the mass of the particle increase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plans to supplement MB fitting with measurement of Mie scattering from trapped sphere to estimate size of particle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Wide-ranging applications in cloud seeding, atmospheric science</a:t>
            </a:r>
          </a:p>
        </p:txBody>
      </p:sp>
      <p:sp>
        <p:nvSpPr>
          <p:cNvPr id="52" name="TextBox 151">
            <a:extLst>
              <a:ext uri="{FF2B5EF4-FFF2-40B4-BE49-F238E27FC236}">
                <a16:creationId xmlns:a16="http://schemas.microsoft.com/office/drawing/2014/main" id="{BA8FF649-E8E8-4C71-8882-F05C0D453214}"/>
              </a:ext>
            </a:extLst>
          </p:cNvPr>
          <p:cNvSpPr txBox="1"/>
          <p:nvPr/>
        </p:nvSpPr>
        <p:spPr>
          <a:xfrm>
            <a:off x="35116834" y="8229720"/>
            <a:ext cx="145857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Fourier transform the data to inspect power spectra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presents itself at specific frequencies which can be eliminated from the Fourier transform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apply inverse Fourier transform after filtering out peaks – this returns cleaner positional data (effect on uncalibrated data shown below)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FB85CA-6693-420A-87FA-F954250EC6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r="7932"/>
          <a:stretch/>
        </p:blipFill>
        <p:spPr>
          <a:xfrm>
            <a:off x="16548057" y="24597301"/>
            <a:ext cx="18084662" cy="859548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A6491D0-06A7-4AA8-B2B8-55B74AFC38CF}"/>
              </a:ext>
            </a:extLst>
          </p:cNvPr>
          <p:cNvSpPr txBox="1"/>
          <p:nvPr/>
        </p:nvSpPr>
        <p:spPr>
          <a:xfrm>
            <a:off x="16093544" y="33101128"/>
            <a:ext cx="1008585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is estimated via the ratio of the std. deviation of mass measurements of the same bead (for this analysis, across four trials) to the mean mass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shown above, even at time scales on the order of a few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can measure the mass of the particle within about 10%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730FDF53-9883-4BD3-880E-BCA0FAA52A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/>
          <a:stretch/>
        </p:blipFill>
        <p:spPr>
          <a:xfrm>
            <a:off x="35667168" y="12435914"/>
            <a:ext cx="13466793" cy="1313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3D275-0303-4A36-9FB5-4418E75390C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2" t="6911" r="29817" b="7452"/>
          <a:stretch/>
        </p:blipFill>
        <p:spPr>
          <a:xfrm rot="16200000">
            <a:off x="18904182" y="7853003"/>
            <a:ext cx="4402082" cy="58870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93764C7-AA5F-4F5C-9E97-7D28D43356D9}" vid="{4A65DE37-CE73-4C39-B011-07B7F0AE3B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29554</TotalTime>
  <Words>623</Words>
  <Application>Microsoft Office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Theme1</vt:lpstr>
      <vt:lpstr>PowerPoint Presentation</vt:lpstr>
    </vt:vector>
  </TitlesOfParts>
  <Company>Whitland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Garrett Matthews</dc:creator>
  <cp:lastModifiedBy>Gabe Alvarez</cp:lastModifiedBy>
  <cp:revision>483</cp:revision>
  <cp:lastPrinted>2017-05-30T15:10:37Z</cp:lastPrinted>
  <dcterms:created xsi:type="dcterms:W3CDTF">1998-03-04T14:27:56Z</dcterms:created>
  <dcterms:modified xsi:type="dcterms:W3CDTF">2018-08-29T18:28:24Z</dcterms:modified>
</cp:coreProperties>
</file>